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8" r:id="rId2"/>
    <p:sldId id="264" r:id="rId3"/>
    <p:sldId id="272" r:id="rId4"/>
    <p:sldId id="273" r:id="rId5"/>
    <p:sldId id="297" r:id="rId6"/>
    <p:sldId id="274" r:id="rId7"/>
    <p:sldId id="275" r:id="rId8"/>
    <p:sldId id="277" r:id="rId9"/>
    <p:sldId id="299" r:id="rId10"/>
    <p:sldId id="290" r:id="rId11"/>
    <p:sldId id="292" r:id="rId12"/>
    <p:sldId id="294" r:id="rId13"/>
    <p:sldId id="296" r:id="rId14"/>
    <p:sldId id="298" r:id="rId15"/>
  </p:sldIdLst>
  <p:sldSz cx="9144000" cy="6858000" type="screen4x3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Twinkl" panose="020B0604020202020204" charset="-18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335"/>
    <a:srgbClr val="9CDCF9"/>
    <a:srgbClr val="AFDEF8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0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va.sternisa@os-sezana.si" userId="f5604cd4-c0d1-4ce2-9642-9376ec77245c" providerId="ADAL" clId="{1B2AB247-C37D-40B5-89BB-1EFDA0A2430A}"/>
    <pc:docChg chg="modSld">
      <pc:chgData name="ziva.sternisa@os-sezana.si" userId="f5604cd4-c0d1-4ce2-9642-9376ec77245c" providerId="ADAL" clId="{1B2AB247-C37D-40B5-89BB-1EFDA0A2430A}" dt="2025-01-08T12:55:27.512" v="55"/>
      <pc:docMkLst>
        <pc:docMk/>
      </pc:docMkLst>
      <pc:sldChg chg="modAnim">
        <pc:chgData name="ziva.sternisa@os-sezana.si" userId="f5604cd4-c0d1-4ce2-9642-9376ec77245c" providerId="ADAL" clId="{1B2AB247-C37D-40B5-89BB-1EFDA0A2430A}" dt="2025-01-08T12:55:27.512" v="55"/>
        <pc:sldMkLst>
          <pc:docMk/>
          <pc:sldMk cId="1286237210" sldId="264"/>
        </pc:sldMkLst>
      </pc:sldChg>
      <pc:sldChg chg="modAnim">
        <pc:chgData name="ziva.sternisa@os-sezana.si" userId="f5604cd4-c0d1-4ce2-9642-9376ec77245c" providerId="ADAL" clId="{1B2AB247-C37D-40B5-89BB-1EFDA0A2430A}" dt="2025-01-08T12:54:12.223" v="46"/>
        <pc:sldMkLst>
          <pc:docMk/>
          <pc:sldMk cId="4030321952" sldId="272"/>
        </pc:sldMkLst>
      </pc:sldChg>
      <pc:sldChg chg="modSp mod modAnim">
        <pc:chgData name="ziva.sternisa@os-sezana.si" userId="f5604cd4-c0d1-4ce2-9642-9376ec77245c" providerId="ADAL" clId="{1B2AB247-C37D-40B5-89BB-1EFDA0A2430A}" dt="2025-01-08T12:51:37.319" v="17"/>
        <pc:sldMkLst>
          <pc:docMk/>
          <pc:sldMk cId="1967529595" sldId="273"/>
        </pc:sldMkLst>
        <pc:spChg chg="mod">
          <ac:chgData name="ziva.sternisa@os-sezana.si" userId="f5604cd4-c0d1-4ce2-9642-9376ec77245c" providerId="ADAL" clId="{1B2AB247-C37D-40B5-89BB-1EFDA0A2430A}" dt="2025-01-08T12:51:06.827" v="14" actId="1076"/>
          <ac:spMkLst>
            <pc:docMk/>
            <pc:sldMk cId="1967529595" sldId="273"/>
            <ac:spMk id="14" creationId="{00000000-0000-0000-0000-000000000000}"/>
          </ac:spMkLst>
        </pc:spChg>
      </pc:sldChg>
      <pc:sldChg chg="modSp modAnim">
        <pc:chgData name="ziva.sternisa@os-sezana.si" userId="f5604cd4-c0d1-4ce2-9642-9376ec77245c" providerId="ADAL" clId="{1B2AB247-C37D-40B5-89BB-1EFDA0A2430A}" dt="2025-01-08T12:53:19.743" v="45"/>
        <pc:sldMkLst>
          <pc:docMk/>
          <pc:sldMk cId="877406371" sldId="297"/>
        </pc:sldMkLst>
        <pc:spChg chg="mod">
          <ac:chgData name="ziva.sternisa@os-sezana.si" userId="f5604cd4-c0d1-4ce2-9642-9376ec77245c" providerId="ADAL" clId="{1B2AB247-C37D-40B5-89BB-1EFDA0A2430A}" dt="2025-01-08T12:52:35.824" v="43" actId="20577"/>
          <ac:spMkLst>
            <pc:docMk/>
            <pc:sldMk cId="877406371" sldId="29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Roboto" pitchFamily="2" charset="0"/>
              </a:rPr>
              <a:t>08/01/2025</a:t>
            </a:fld>
            <a:endParaRPr lang="en-GB" dirty="0">
              <a:latin typeface="Roboto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Roboto" pitchFamily="2" charset="0"/>
              </a:rPr>
              <a:t>‹#›</a:t>
            </a:fld>
            <a:endParaRPr lang="en-GB" dirty="0"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08/01/2025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wellbeing-eylf-australia/australian-resources-eylf-social-and-emotional-development-safety/protective-behaviours-and-stranger-safety-safety-wellbeing-eylf-australi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wellbeing-eylf-australia/australian-resources-eylf-social-and-emotional-development-safety/protective-behaviours-and-stranger-safety-safety-wellbeing-eylf-australi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CB576717-8A17-4645-83F9-1A2786B163C0}"/>
              </a:ext>
            </a:extLst>
          </p:cNvPr>
          <p:cNvSpPr/>
          <p:nvPr userDrawn="1"/>
        </p:nvSpPr>
        <p:spPr>
          <a:xfrm>
            <a:off x="4010025" y="5457825"/>
            <a:ext cx="1104900" cy="7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68D718CB-740B-4C05-BB50-6634999E22E1}"/>
              </a:ext>
            </a:extLst>
          </p:cNvPr>
          <p:cNvSpPr/>
          <p:nvPr userDrawn="1"/>
        </p:nvSpPr>
        <p:spPr>
          <a:xfrm>
            <a:off x="4019550" y="3059850"/>
            <a:ext cx="1104900" cy="7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BvZUz3ph9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8" y="2793470"/>
            <a:ext cx="8220075" cy="994306"/>
          </a:xfrm>
        </p:spPr>
        <p:txBody>
          <a:bodyPr/>
          <a:lstStyle/>
          <a:p>
            <a:pPr algn="ctr"/>
            <a:r>
              <a:rPr lang="sl-SI" sz="8000" dirty="0"/>
              <a:t>SREČANJE Z NEZNANCEM</a:t>
            </a:r>
          </a:p>
        </p:txBody>
      </p:sp>
    </p:spTree>
    <p:extLst>
      <p:ext uri="{BB962C8B-B14F-4D97-AF65-F5344CB8AC3E}">
        <p14:creationId xmlns:p14="http://schemas.microsoft.com/office/powerpoint/2010/main" val="164766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01549" y="1970926"/>
            <a:ext cx="4692502" cy="2551804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000" dirty="0"/>
              <a:t>Vaja: </a:t>
            </a:r>
            <a:br>
              <a:rPr lang="sl-SI" dirty="0"/>
            </a:br>
            <a:r>
              <a:rPr lang="en-GB" dirty="0" err="1"/>
              <a:t>Kaj</a:t>
            </a:r>
            <a:r>
              <a:rPr lang="en-GB" dirty="0"/>
              <a:t> mora</a:t>
            </a:r>
            <a:r>
              <a:rPr lang="sl-SI" dirty="0"/>
              <a:t>m</a:t>
            </a:r>
            <a:r>
              <a:rPr lang="en-GB" dirty="0"/>
              <a:t> </a:t>
            </a:r>
            <a:r>
              <a:rPr lang="en-GB" dirty="0" err="1"/>
              <a:t>storiti</a:t>
            </a:r>
            <a:r>
              <a:rPr lang="en-GB" dirty="0"/>
              <a:t>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2" y="1970925"/>
            <a:ext cx="3425650" cy="2551805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err="1">
                <a:latin typeface="Twinkl" pitchFamily="2" charset="0"/>
              </a:rPr>
              <a:t>Neznanec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reče</a:t>
            </a:r>
            <a:r>
              <a:rPr lang="en-US" altLang="en-US" sz="2400" dirty="0">
                <a:latin typeface="Twinkl" pitchFamily="2" charset="0"/>
              </a:rPr>
              <a:t>, da </a:t>
            </a:r>
            <a:r>
              <a:rPr lang="sl-SI" altLang="en-US" sz="2400" dirty="0">
                <a:latin typeface="Twinkl" pitchFamily="2" charset="0"/>
              </a:rPr>
              <a:t>te bo odpeljal domov</a:t>
            </a:r>
            <a:r>
              <a:rPr lang="en-US" altLang="en-US" sz="2400" dirty="0">
                <a:latin typeface="Twinkl" pitchFamily="2" charset="0"/>
              </a:rPr>
              <a:t>, </a:t>
            </a:r>
            <a:r>
              <a:rPr lang="en-US" altLang="en-US" sz="2400" dirty="0" err="1">
                <a:latin typeface="Twinkl" pitchFamily="2" charset="0"/>
              </a:rPr>
              <a:t>ker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sl-SI" altLang="en-US" sz="2400" dirty="0">
                <a:latin typeface="Twinkl" pitchFamily="2" charset="0"/>
              </a:rPr>
              <a:t>je tako dogovorjen starši</a:t>
            </a:r>
            <a:r>
              <a:rPr lang="en-US" altLang="en-US" sz="2400" dirty="0">
                <a:latin typeface="Twinkl" pitchFamily="2" charset="0"/>
              </a:rPr>
              <a:t>. </a:t>
            </a:r>
            <a:r>
              <a:rPr lang="en-US" altLang="en-US" sz="2400" dirty="0" err="1">
                <a:latin typeface="Twinkl" pitchFamily="2" charset="0"/>
              </a:rPr>
              <a:t>Pravi</a:t>
            </a:r>
            <a:r>
              <a:rPr lang="en-US" altLang="en-US" sz="2400" dirty="0">
                <a:latin typeface="Twinkl" pitchFamily="2" charset="0"/>
              </a:rPr>
              <a:t>, da je </a:t>
            </a:r>
            <a:r>
              <a:rPr lang="en-US" altLang="en-US" sz="2400" dirty="0" err="1">
                <a:latin typeface="Twinkl" pitchFamily="2" charset="0"/>
              </a:rPr>
              <a:t>prijatelj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tvoje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mame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ali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očeta</a:t>
            </a:r>
            <a:r>
              <a:rPr lang="en-US" altLang="en-US" sz="2400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1821174"/>
            <a:ext cx="3481023" cy="26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8015" y="1473199"/>
            <a:ext cx="5377343" cy="1003039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</a:t>
            </a:r>
            <a:r>
              <a:rPr lang="sl-SI" dirty="0"/>
              <a:t>je</a:t>
            </a:r>
            <a:r>
              <a:rPr lang="en-GB" dirty="0"/>
              <a:t> </a:t>
            </a:r>
            <a:r>
              <a:rPr lang="en-GB" dirty="0" err="1"/>
              <a:t>lahk</a:t>
            </a:r>
            <a:r>
              <a:rPr lang="sl-SI" dirty="0"/>
              <a:t>o</a:t>
            </a:r>
            <a:r>
              <a:rPr lang="en-GB" dirty="0"/>
              <a:t> </a:t>
            </a:r>
            <a:r>
              <a:rPr lang="en-GB" dirty="0" err="1"/>
              <a:t>trik</a:t>
            </a:r>
            <a:r>
              <a:rPr lang="sl-SI" dirty="0"/>
              <a:t>!</a:t>
            </a:r>
            <a:endParaRPr lang="en-GB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908600" y="1473199"/>
            <a:ext cx="5317270" cy="1003039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winkl" pitchFamily="2" charset="0"/>
              </a:rPr>
              <a:t>„Ne, ne </a:t>
            </a:r>
            <a:r>
              <a:rPr lang="en-US" altLang="en-US" sz="2400" dirty="0" err="1">
                <a:latin typeface="Twinkl" pitchFamily="2" charset="0"/>
              </a:rPr>
              <a:t>poznam</a:t>
            </a:r>
            <a:r>
              <a:rPr lang="en-US" altLang="en-US" sz="2400" dirty="0">
                <a:latin typeface="Twinkl" pitchFamily="2" charset="0"/>
              </a:rPr>
              <a:t> vas“ in </a:t>
            </a:r>
            <a:r>
              <a:rPr lang="en-US" altLang="en-US" sz="2400" dirty="0" err="1">
                <a:latin typeface="Twinkl" pitchFamily="2" charset="0"/>
              </a:rPr>
              <a:t>ostan</a:t>
            </a:r>
            <a:r>
              <a:rPr lang="sl-SI" altLang="en-US" sz="2400" dirty="0" err="1">
                <a:latin typeface="Twinkl" pitchFamily="2" charset="0"/>
              </a:rPr>
              <a:t>eš</a:t>
            </a:r>
            <a:r>
              <a:rPr lang="en-US" altLang="en-US" sz="2400" dirty="0">
                <a:latin typeface="Twinkl" pitchFamily="2" charset="0"/>
              </a:rPr>
              <a:t> z </a:t>
            </a:r>
            <a:r>
              <a:rPr lang="en-US" altLang="en-US" sz="2400" dirty="0" err="1">
                <a:latin typeface="Twinkl" pitchFamily="2" charset="0"/>
              </a:rPr>
              <a:t>učiteljem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ali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varnejšo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odraslo</a:t>
            </a:r>
            <a:r>
              <a:rPr lang="en-US" altLang="en-US" sz="2400" dirty="0">
                <a:latin typeface="Twinkl" pitchFamily="2" charset="0"/>
              </a:rPr>
              <a:t> </a:t>
            </a:r>
            <a:r>
              <a:rPr lang="en-US" altLang="en-US" sz="2400" dirty="0" err="1">
                <a:latin typeface="Twinkl" pitchFamily="2" charset="0"/>
              </a:rPr>
              <a:t>osebo</a:t>
            </a:r>
            <a:r>
              <a:rPr lang="en-US" altLang="en-US" sz="2400" dirty="0">
                <a:latin typeface="Twinkl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473199"/>
            <a:ext cx="1006038" cy="1005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24793" y="2927480"/>
            <a:ext cx="7469257" cy="1003039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1963840" y="3105238"/>
            <a:ext cx="3497622" cy="615848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err="1">
                <a:latin typeface="Twinkl" pitchFamily="2" charset="0"/>
              </a:rPr>
              <a:t>Kriči</a:t>
            </a:r>
            <a:r>
              <a:rPr lang="en-US" altLang="en-US" sz="2400" dirty="0">
                <a:latin typeface="Twinkl" pitchFamily="2" charset="0"/>
              </a:rPr>
              <a:t>. </a:t>
            </a:r>
            <a:r>
              <a:rPr lang="en-US" altLang="en-US" sz="2400" dirty="0" err="1">
                <a:latin typeface="Twinkl" pitchFamily="2" charset="0"/>
              </a:rPr>
              <a:t>Te</a:t>
            </a:r>
            <a:r>
              <a:rPr lang="sl-SI" altLang="en-US" sz="2400" dirty="0">
                <a:latin typeface="Twinkl" pitchFamily="2" charset="0"/>
              </a:rPr>
              <a:t>c</a:t>
            </a:r>
            <a:r>
              <a:rPr lang="en-US" altLang="en-US" sz="2400" dirty="0" err="1">
                <a:latin typeface="Twinkl" pitchFamily="2" charset="0"/>
              </a:rPr>
              <a:t>i</a:t>
            </a:r>
            <a:r>
              <a:rPr lang="en-US" altLang="en-US" sz="2400" dirty="0">
                <a:latin typeface="Twinkl" pitchFamily="2" charset="0"/>
              </a:rPr>
              <a:t>. </a:t>
            </a:r>
            <a:r>
              <a:rPr lang="en-US" altLang="en-US" sz="2400" dirty="0" err="1">
                <a:latin typeface="Twinkl" pitchFamily="2" charset="0"/>
              </a:rPr>
              <a:t>Povej</a:t>
            </a:r>
            <a:r>
              <a:rPr lang="en-US" altLang="en-US" sz="2400" dirty="0">
                <a:latin typeface="Twinkl" pitchFamily="2" charset="0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927480"/>
            <a:ext cx="1006038" cy="1005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1CBF67-BC10-45B0-9F32-F1239FB6E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43" y="2298480"/>
            <a:ext cx="3861176" cy="41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6146" y="1970926"/>
            <a:ext cx="5741127" cy="2551803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Kaj</a:t>
            </a:r>
            <a:r>
              <a:rPr lang="en-GB" dirty="0"/>
              <a:t> mora</a:t>
            </a:r>
            <a:r>
              <a:rPr lang="sl-SI" dirty="0"/>
              <a:t>m</a:t>
            </a:r>
            <a:r>
              <a:rPr lang="en-GB" dirty="0"/>
              <a:t> </a:t>
            </a:r>
            <a:r>
              <a:rPr lang="en-GB" dirty="0" err="1"/>
              <a:t>storiti</a:t>
            </a:r>
            <a:r>
              <a:rPr lang="en-GB" dirty="0"/>
              <a:t>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1" y="1970925"/>
            <a:ext cx="2744007" cy="2551804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err="1">
                <a:latin typeface="Twinkl" pitchFamily="2" charset="0"/>
              </a:rPr>
              <a:t>Neznanec</a:t>
            </a:r>
            <a:r>
              <a:rPr lang="sl-SI" altLang="en-US" sz="2400" dirty="0">
                <a:latin typeface="Twinkl" pitchFamily="2" charset="0"/>
              </a:rPr>
              <a:t> želi, da greš z njim do avta, kjer ima </a:t>
            </a:r>
            <a:r>
              <a:rPr lang="en-US" altLang="en-US" sz="2400" dirty="0" err="1">
                <a:latin typeface="Twinkl" pitchFamily="2" charset="0"/>
              </a:rPr>
              <a:t>sladkarij</a:t>
            </a:r>
            <a:r>
              <a:rPr lang="sl-SI" altLang="en-US" sz="2400" dirty="0">
                <a:latin typeface="Twinkl" pitchFamily="2" charset="0"/>
              </a:rPr>
              <a:t>e, mladičke živali, igrače …</a:t>
            </a:r>
            <a:endParaRPr lang="en-US" altLang="en-US" sz="2400" dirty="0">
              <a:latin typeface="Twink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3CA65-4F78-4F99-A981-9C04A6D82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68" y="1970925"/>
            <a:ext cx="3608751" cy="25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8015" y="2565399"/>
            <a:ext cx="7469257" cy="1003039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7" y="1038436"/>
            <a:ext cx="8220075" cy="994306"/>
          </a:xfrm>
        </p:spPr>
        <p:txBody>
          <a:bodyPr/>
          <a:lstStyle/>
          <a:p>
            <a:r>
              <a:rPr lang="en-GB" dirty="0"/>
              <a:t>To </a:t>
            </a:r>
            <a:r>
              <a:rPr lang="sl-SI" dirty="0"/>
              <a:t>je</a:t>
            </a:r>
            <a:r>
              <a:rPr lang="en-GB" dirty="0"/>
              <a:t> </a:t>
            </a:r>
            <a:r>
              <a:rPr lang="en-GB" dirty="0" err="1"/>
              <a:t>lahk</a:t>
            </a:r>
            <a:r>
              <a:rPr lang="sl-SI" dirty="0"/>
              <a:t>o</a:t>
            </a:r>
            <a:r>
              <a:rPr lang="en-GB" dirty="0"/>
              <a:t> </a:t>
            </a:r>
            <a:r>
              <a:rPr lang="en-GB" dirty="0" err="1"/>
              <a:t>trik</a:t>
            </a:r>
            <a:r>
              <a:rPr lang="sl-SI" dirty="0"/>
              <a:t>!</a:t>
            </a:r>
            <a:endParaRPr lang="en-GB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908600" y="2755516"/>
            <a:ext cx="5317270" cy="615848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en-US" sz="2400" dirty="0">
                <a:latin typeface="Twinkl" pitchFamily="2" charset="0"/>
              </a:rPr>
              <a:t>„Ne, ne poznam vas!“</a:t>
            </a:r>
            <a:endParaRPr lang="en-US" altLang="en-US" sz="2400" dirty="0"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565399"/>
            <a:ext cx="1006038" cy="1005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24793" y="4019680"/>
            <a:ext cx="7469257" cy="1003039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1834587" y="4141280"/>
            <a:ext cx="3108056" cy="615848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err="1">
                <a:latin typeface="Twinkl" pitchFamily="2" charset="0"/>
              </a:rPr>
              <a:t>Kriči</a:t>
            </a:r>
            <a:r>
              <a:rPr lang="en-US" altLang="en-US" sz="2400" dirty="0">
                <a:latin typeface="Twinkl" pitchFamily="2" charset="0"/>
              </a:rPr>
              <a:t>. </a:t>
            </a:r>
            <a:r>
              <a:rPr lang="en-US" altLang="en-US" sz="2400" dirty="0" err="1">
                <a:latin typeface="Twinkl" pitchFamily="2" charset="0"/>
              </a:rPr>
              <a:t>Te</a:t>
            </a:r>
            <a:r>
              <a:rPr lang="sl-SI" altLang="en-US" sz="2400" dirty="0">
                <a:latin typeface="Twinkl" pitchFamily="2" charset="0"/>
              </a:rPr>
              <a:t>c</a:t>
            </a:r>
            <a:r>
              <a:rPr lang="en-US" altLang="en-US" sz="2400" dirty="0" err="1">
                <a:latin typeface="Twinkl" pitchFamily="2" charset="0"/>
              </a:rPr>
              <a:t>i</a:t>
            </a:r>
            <a:r>
              <a:rPr lang="en-US" altLang="en-US" sz="2400" dirty="0">
                <a:latin typeface="Twinkl" pitchFamily="2" charset="0"/>
              </a:rPr>
              <a:t>. </a:t>
            </a:r>
            <a:r>
              <a:rPr lang="en-US" altLang="en-US" sz="2400" dirty="0" err="1">
                <a:latin typeface="Twinkl" pitchFamily="2" charset="0"/>
              </a:rPr>
              <a:t>Povej</a:t>
            </a:r>
            <a:r>
              <a:rPr lang="en-US" altLang="en-US" sz="2400" dirty="0">
                <a:latin typeface="Twinkl" pitchFamily="2" charset="0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019680"/>
            <a:ext cx="1006038" cy="1005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A900F2-F43A-40B5-9AB6-783EE9F46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0" y="3109985"/>
            <a:ext cx="3692615" cy="32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2259" y="2739957"/>
            <a:ext cx="8220075" cy="994306"/>
          </a:xfrm>
        </p:spPr>
        <p:txBody>
          <a:bodyPr/>
          <a:lstStyle/>
          <a:p>
            <a:r>
              <a:rPr lang="sl-SI" sz="6000" dirty="0"/>
              <a:t>Kaj smo se naučili?</a:t>
            </a:r>
          </a:p>
        </p:txBody>
      </p:sp>
    </p:spTree>
    <p:extLst>
      <p:ext uri="{BB962C8B-B14F-4D97-AF65-F5344CB8AC3E}">
        <p14:creationId xmlns:p14="http://schemas.microsoft.com/office/powerpoint/2010/main" val="10327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600" dirty="0"/>
            </a:br>
            <a:r>
              <a:rPr lang="sl-SI" sz="3600" dirty="0"/>
              <a:t>Kdo je neznanec</a:t>
            </a:r>
            <a:r>
              <a:rPr lang="en-GB" sz="3600" dirty="0"/>
              <a:t>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3640975" y="1473201"/>
            <a:ext cx="5053076" cy="2455006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/>
          <p:cNvSpPr/>
          <p:nvPr/>
        </p:nvSpPr>
        <p:spPr>
          <a:xfrm>
            <a:off x="747260" y="1473201"/>
            <a:ext cx="3279291" cy="2584070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dirty="0"/>
              <a:t>Neznance ali tujec</a:t>
            </a:r>
            <a:r>
              <a:rPr lang="en-GB" dirty="0"/>
              <a:t> je </a:t>
            </a:r>
            <a:r>
              <a:rPr lang="en-GB" dirty="0" err="1"/>
              <a:t>nekdo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sl-SI" dirty="0"/>
              <a:t>ti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sl-SI" dirty="0"/>
              <a:t>tvoja</a:t>
            </a:r>
            <a:r>
              <a:rPr lang="en-GB" dirty="0"/>
              <a:t> </a:t>
            </a:r>
            <a:r>
              <a:rPr lang="en-GB" dirty="0" err="1"/>
              <a:t>družina</a:t>
            </a:r>
            <a:r>
              <a:rPr lang="en-GB" dirty="0"/>
              <a:t> ne </a:t>
            </a:r>
            <a:r>
              <a:rPr lang="en-GB" dirty="0" err="1"/>
              <a:t>poznate</a:t>
            </a:r>
            <a:r>
              <a:rPr lang="en-GB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dirty="0"/>
              <a:t>Neznanci</a:t>
            </a:r>
            <a:r>
              <a:rPr lang="en-GB" dirty="0"/>
              <a:t> ne </a:t>
            </a:r>
            <a:r>
              <a:rPr lang="en-GB" dirty="0" err="1"/>
              <a:t>izgledajo</a:t>
            </a:r>
            <a:r>
              <a:rPr lang="en-GB" dirty="0"/>
              <a:t> </a:t>
            </a:r>
            <a:r>
              <a:rPr lang="en-GB" dirty="0" err="1"/>
              <a:t>vedno</a:t>
            </a:r>
            <a:r>
              <a:rPr lang="en-GB" dirty="0"/>
              <a:t> </a:t>
            </a:r>
            <a:r>
              <a:rPr lang="en-GB" dirty="0" err="1"/>
              <a:t>strašljivo</a:t>
            </a:r>
            <a:r>
              <a:rPr lang="en-GB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dirty="0"/>
              <a:t>Neznanci</a:t>
            </a:r>
            <a:r>
              <a:rPr lang="en-GB" dirty="0"/>
              <a:t> so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sl-SI" dirty="0"/>
              <a:t>tudi zelo </a:t>
            </a:r>
            <a:r>
              <a:rPr lang="en-GB" dirty="0" err="1"/>
              <a:t>prijazni</a:t>
            </a:r>
            <a:r>
              <a:rPr lang="en-GB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B66A7-17C3-4ED9-9608-F3979EA10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29" y="1996961"/>
            <a:ext cx="4633944" cy="43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4038" y="1574657"/>
            <a:ext cx="7624311" cy="1854343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/>
              <a:t>Če se izgubiš</a:t>
            </a:r>
            <a:endParaRPr lang="en-GB" sz="3600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764038" y="1315115"/>
            <a:ext cx="7624311" cy="3068059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sl-SI" dirty="0"/>
              <a:t>Ostani miren.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sl-SI" dirty="0"/>
              <a:t>P</a:t>
            </a:r>
            <a:r>
              <a:rPr lang="en-GB" dirty="0" err="1"/>
              <a:t>oišči</a:t>
            </a:r>
            <a:r>
              <a:rPr lang="sl-SI" dirty="0"/>
              <a:t> odraslega</a:t>
            </a:r>
            <a:r>
              <a:rPr lang="en-GB" dirty="0"/>
              <a:t>, s </a:t>
            </a:r>
            <a:r>
              <a:rPr lang="en-GB" dirty="0" err="1"/>
              <a:t>katerim</a:t>
            </a:r>
            <a:r>
              <a:rPr lang="en-GB" dirty="0"/>
              <a:t> se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pogovori</a:t>
            </a:r>
            <a:r>
              <a:rPr lang="sl-SI" dirty="0"/>
              <a:t>š in ga lahko prosiš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pomoč</a:t>
            </a:r>
            <a:r>
              <a:rPr lang="en-GB" dirty="0"/>
              <a:t>.</a:t>
            </a:r>
            <a:r>
              <a:rPr lang="sl-SI" dirty="0"/>
              <a:t>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sl-SI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sl-SI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sl-SI" dirty="0"/>
          </a:p>
          <a:p>
            <a:pPr>
              <a:spcAft>
                <a:spcPts val="1200"/>
              </a:spcAft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2559E-652A-4D8E-B1A7-30F63ABB7D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" b="38251"/>
          <a:stretch/>
        </p:blipFill>
        <p:spPr>
          <a:xfrm>
            <a:off x="772426" y="2594127"/>
            <a:ext cx="7615923" cy="3258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604F8C-D55C-4B8F-B915-47F3C0A88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0542" y="3291840"/>
            <a:ext cx="1124674" cy="29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26074" y="1473201"/>
            <a:ext cx="6067977" cy="2842197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600" dirty="0"/>
            </a:br>
            <a:r>
              <a:rPr lang="sl-SI" sz="3600" dirty="0"/>
              <a:t>Na koga se lahko obrnem</a:t>
            </a:r>
            <a:r>
              <a:rPr lang="en-GB" sz="3600" dirty="0"/>
              <a:t>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1473201"/>
            <a:ext cx="2627629" cy="3103692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err="1">
                <a:latin typeface="Twinkl" pitchFamily="2" charset="0"/>
              </a:rPr>
              <a:t>Nekateri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neznanci</a:t>
            </a:r>
            <a:r>
              <a:rPr lang="en-US" altLang="en-US" dirty="0">
                <a:latin typeface="Twinkl" pitchFamily="2" charset="0"/>
              </a:rPr>
              <a:t> so</a:t>
            </a:r>
            <a:r>
              <a:rPr lang="sl-SI" altLang="en-US" dirty="0">
                <a:latin typeface="Twinkl" pitchFamily="2" charset="0"/>
              </a:rPr>
              <a:t> </a:t>
            </a:r>
            <a:r>
              <a:rPr lang="en-US" altLang="en-US" dirty="0">
                <a:latin typeface="Twinkl" pitchFamily="2" charset="0"/>
              </a:rPr>
              <a:t> „</a:t>
            </a:r>
            <a:r>
              <a:rPr lang="en-US" altLang="en-US" b="1" dirty="0" err="1">
                <a:latin typeface="Twinkl" pitchFamily="2" charset="0"/>
              </a:rPr>
              <a:t>varnejši</a:t>
            </a:r>
            <a:r>
              <a:rPr lang="en-US" altLang="en-US" b="1" dirty="0">
                <a:latin typeface="Twinkl" pitchFamily="2" charset="0"/>
              </a:rPr>
              <a:t> </a:t>
            </a:r>
            <a:r>
              <a:rPr lang="en-US" altLang="en-US" b="1" dirty="0" err="1">
                <a:latin typeface="Twinkl" pitchFamily="2" charset="0"/>
              </a:rPr>
              <a:t>neznanci</a:t>
            </a:r>
            <a:r>
              <a:rPr lang="en-US" altLang="en-US" dirty="0">
                <a:latin typeface="Twinkl" pitchFamily="2" charset="0"/>
              </a:rPr>
              <a:t>“. </a:t>
            </a:r>
            <a:r>
              <a:rPr lang="en-US" altLang="en-US" dirty="0" err="1">
                <a:latin typeface="Twinkl" pitchFamily="2" charset="0"/>
              </a:rPr>
              <a:t>Varnejši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neznanci</a:t>
            </a:r>
            <a:r>
              <a:rPr lang="en-US" altLang="en-US" dirty="0">
                <a:latin typeface="Twinkl" pitchFamily="2" charset="0"/>
              </a:rPr>
              <a:t> so </a:t>
            </a:r>
            <a:r>
              <a:rPr lang="en-US" altLang="en-US" dirty="0" err="1">
                <a:latin typeface="Twinkl" pitchFamily="2" charset="0"/>
              </a:rPr>
              <a:t>ljudje</a:t>
            </a:r>
            <a:r>
              <a:rPr lang="en-US" altLang="en-US" dirty="0">
                <a:latin typeface="Twinkl" pitchFamily="2" charset="0"/>
              </a:rPr>
              <a:t>, s </a:t>
            </a:r>
            <a:r>
              <a:rPr lang="en-US" altLang="en-US" dirty="0" err="1">
                <a:latin typeface="Twinkl" pitchFamily="2" charset="0"/>
              </a:rPr>
              <a:t>katerimi</a:t>
            </a:r>
            <a:r>
              <a:rPr lang="en-US" altLang="en-US" dirty="0">
                <a:latin typeface="Twinkl" pitchFamily="2" charset="0"/>
              </a:rPr>
              <a:t> se </a:t>
            </a:r>
            <a:r>
              <a:rPr lang="en-US" altLang="en-US" dirty="0" err="1">
                <a:latin typeface="Twinkl" pitchFamily="2" charset="0"/>
              </a:rPr>
              <a:t>lahko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pogovori</a:t>
            </a:r>
            <a:r>
              <a:rPr lang="sl-SI" altLang="en-US" dirty="0">
                <a:latin typeface="Twinkl" pitchFamily="2" charset="0"/>
              </a:rPr>
              <a:t>š</a:t>
            </a:r>
            <a:r>
              <a:rPr lang="en-US" altLang="en-US" dirty="0">
                <a:latin typeface="Twinkl" pitchFamily="2" charset="0"/>
              </a:rPr>
              <a:t> in</a:t>
            </a:r>
            <a:r>
              <a:rPr lang="sl-SI" altLang="en-US" dirty="0">
                <a:latin typeface="Twinkl" pitchFamily="2" charset="0"/>
              </a:rPr>
              <a:t> ti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bodo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pomagali</a:t>
            </a:r>
            <a:r>
              <a:rPr lang="en-US" altLang="en-US" dirty="0">
                <a:latin typeface="Twinkl" pitchFamily="2" charset="0"/>
              </a:rPr>
              <a:t>, </a:t>
            </a:r>
            <a:r>
              <a:rPr lang="en-US" altLang="en-US" dirty="0" err="1">
                <a:latin typeface="Twinkl" pitchFamily="2" charset="0"/>
              </a:rPr>
              <a:t>če</a:t>
            </a:r>
            <a:r>
              <a:rPr lang="en-US" altLang="en-US" dirty="0">
                <a:latin typeface="Twinkl" pitchFamily="2" charset="0"/>
              </a:rPr>
              <a:t> se </a:t>
            </a:r>
            <a:r>
              <a:rPr lang="en-US" altLang="en-US" dirty="0" err="1">
                <a:latin typeface="Twinkl" pitchFamily="2" charset="0"/>
              </a:rPr>
              <a:t>izgubi</a:t>
            </a:r>
            <a:r>
              <a:rPr lang="sl-SI" altLang="en-US" dirty="0">
                <a:latin typeface="Twinkl" pitchFamily="2" charset="0"/>
              </a:rPr>
              <a:t>š ali si v nevarnosti</a:t>
            </a:r>
            <a:r>
              <a:rPr lang="en-US" altLang="en-US" dirty="0">
                <a:latin typeface="Twinkl" pitchFamily="2" charset="0"/>
              </a:rPr>
              <a:t>. </a:t>
            </a:r>
            <a:r>
              <a:rPr lang="en-US" altLang="en-US" dirty="0" err="1">
                <a:latin typeface="Twinkl" pitchFamily="2" charset="0"/>
              </a:rPr>
              <a:t>Varnejši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neznanci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nosijo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b="1" dirty="0" err="1">
                <a:latin typeface="Twinkl" pitchFamily="2" charset="0"/>
              </a:rPr>
              <a:t>uniformo</a:t>
            </a:r>
            <a:r>
              <a:rPr lang="en-US" altLang="en-US" b="1" dirty="0">
                <a:latin typeface="Twinkl" pitchFamily="2" charset="0"/>
              </a:rPr>
              <a:t> in </a:t>
            </a:r>
            <a:r>
              <a:rPr lang="en-US" altLang="en-US" b="1" dirty="0" err="1">
                <a:latin typeface="Twinkl" pitchFamily="2" charset="0"/>
              </a:rPr>
              <a:t>značko</a:t>
            </a:r>
            <a:r>
              <a:rPr lang="en-US" altLang="en-US" dirty="0">
                <a:latin typeface="Twinkl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FE80-3912-4059-A7AA-CD1270F0A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7" y="1209238"/>
            <a:ext cx="1189113" cy="3370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052942-0F7D-485C-824F-A826F4699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36" y="1426049"/>
            <a:ext cx="1068607" cy="3429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4648C8-AF3F-4778-9973-00B41FE42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47" y="1291905"/>
            <a:ext cx="1207478" cy="3563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48291-F87A-45E5-B862-683435328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4" y="1291905"/>
            <a:ext cx="1142842" cy="3728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639108-B0AA-4C78-B519-760CE3E9A5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5370" y="1017937"/>
            <a:ext cx="1404831" cy="3740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248B74-49D6-4017-8314-6B49A0E52A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73" y="1520353"/>
            <a:ext cx="1565201" cy="3500538"/>
          </a:xfrm>
          <a:prstGeom prst="rect">
            <a:avLst/>
          </a:prstGeom>
        </p:spPr>
      </p:pic>
      <p:sp>
        <p:nvSpPr>
          <p:cNvPr id="11" name="Rectangle: Rounded Corners 13"/>
          <p:cNvSpPr/>
          <p:nvPr/>
        </p:nvSpPr>
        <p:spPr>
          <a:xfrm>
            <a:off x="755650" y="4902203"/>
            <a:ext cx="3325899" cy="1099837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Twinkl" pitchFamily="2" charset="0"/>
              </a:rPr>
              <a:t>Varnejšemu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neznancu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dirty="0" err="1">
                <a:latin typeface="Twinkl" pitchFamily="2" charset="0"/>
              </a:rPr>
              <a:t>povej</a:t>
            </a:r>
            <a:r>
              <a:rPr lang="en-US" altLang="en-US" dirty="0">
                <a:latin typeface="Twinkl" pitchFamily="2" charset="0"/>
              </a:rPr>
              <a:t> </a:t>
            </a:r>
            <a:r>
              <a:rPr lang="en-US" altLang="en-US" b="1" dirty="0" err="1">
                <a:latin typeface="Twinkl" pitchFamily="2" charset="0"/>
              </a:rPr>
              <a:t>svoje</a:t>
            </a:r>
            <a:r>
              <a:rPr lang="en-US" altLang="en-US" b="1" dirty="0">
                <a:latin typeface="Twinkl" pitchFamily="2" charset="0"/>
              </a:rPr>
              <a:t> </a:t>
            </a:r>
            <a:r>
              <a:rPr lang="en-US" altLang="en-US" b="1" dirty="0" err="1">
                <a:latin typeface="Twinkl" pitchFamily="2" charset="0"/>
              </a:rPr>
              <a:t>ime</a:t>
            </a:r>
            <a:r>
              <a:rPr lang="sl-SI" altLang="en-US" b="1" dirty="0">
                <a:latin typeface="Twinkl" pitchFamily="2" charset="0"/>
              </a:rPr>
              <a:t> in svoje podatke. </a:t>
            </a:r>
          </a:p>
        </p:txBody>
      </p:sp>
    </p:spTree>
    <p:extLst>
      <p:ext uri="{BB962C8B-B14F-4D97-AF65-F5344CB8AC3E}">
        <p14:creationId xmlns:p14="http://schemas.microsoft.com/office/powerpoint/2010/main" val="19675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758" y="628524"/>
            <a:ext cx="8220075" cy="994306"/>
          </a:xfrm>
        </p:spPr>
        <p:txBody>
          <a:bodyPr/>
          <a:lstStyle/>
          <a:p>
            <a:pPr algn="ctr"/>
            <a:r>
              <a:rPr lang="sl-SI" dirty="0"/>
              <a:t>Pomembni podatki, ki jih moraš </a:t>
            </a:r>
            <a:r>
              <a:rPr lang="sl-SI" dirty="0">
                <a:solidFill>
                  <a:srgbClr val="FF0000"/>
                </a:solidFill>
              </a:rPr>
              <a:t>NUJNO</a:t>
            </a:r>
            <a:r>
              <a:rPr lang="sl-SI" dirty="0"/>
              <a:t> poznati: </a:t>
            </a:r>
          </a:p>
        </p:txBody>
      </p:sp>
      <p:sp>
        <p:nvSpPr>
          <p:cNvPr id="3" name="Rectangle: Rounded Corners 4"/>
          <p:cNvSpPr/>
          <p:nvPr/>
        </p:nvSpPr>
        <p:spPr>
          <a:xfrm>
            <a:off x="705530" y="1996903"/>
            <a:ext cx="7540529" cy="2777665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dirty="0"/>
              <a:t>Ime in priimek staršev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dirty="0"/>
              <a:t>Naslov stalnega bivališča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dirty="0"/>
              <a:t>Telefonska številka staršev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74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4977" y="2353745"/>
            <a:ext cx="8237420" cy="994306"/>
          </a:xfrm>
        </p:spPr>
        <p:txBody>
          <a:bodyPr/>
          <a:lstStyle/>
          <a:p>
            <a:pPr algn="ctr"/>
            <a:br>
              <a:rPr lang="en-GB" sz="3000" dirty="0"/>
            </a:br>
            <a:r>
              <a:rPr lang="en-GB" sz="3000" b="0" dirty="0" err="1"/>
              <a:t>Če</a:t>
            </a:r>
            <a:r>
              <a:rPr lang="en-GB" sz="3000" b="0" dirty="0"/>
              <a:t> ne </a:t>
            </a:r>
            <a:r>
              <a:rPr lang="en-GB" sz="3000" b="0" dirty="0" err="1"/>
              <a:t>vidi</a:t>
            </a:r>
            <a:r>
              <a:rPr lang="sl-SI" sz="3000" b="0" dirty="0"/>
              <a:t>š</a:t>
            </a:r>
            <a:r>
              <a:rPr lang="en-GB" sz="3000" b="0" dirty="0"/>
              <a:t> </a:t>
            </a:r>
            <a:r>
              <a:rPr lang="en-GB" sz="3000" b="0" dirty="0" err="1"/>
              <a:t>varne</a:t>
            </a:r>
            <a:r>
              <a:rPr lang="sl-SI" sz="3000" b="0" dirty="0"/>
              <a:t>ga</a:t>
            </a:r>
            <a:r>
              <a:rPr lang="en-GB" sz="3000" b="0" dirty="0"/>
              <a:t> </a:t>
            </a:r>
            <a:r>
              <a:rPr lang="en-GB" sz="3000" b="0" dirty="0" err="1"/>
              <a:t>neznanca</a:t>
            </a:r>
            <a:r>
              <a:rPr lang="en-GB" sz="3000" b="0" dirty="0"/>
              <a:t>, </a:t>
            </a:r>
            <a:r>
              <a:rPr lang="en-GB" sz="3000" b="0" dirty="0" err="1"/>
              <a:t>poišč</a:t>
            </a:r>
            <a:r>
              <a:rPr lang="sl-SI" sz="3000" b="0" dirty="0"/>
              <a:t>i</a:t>
            </a:r>
            <a:r>
              <a:rPr lang="en-GB" sz="3000" b="0" dirty="0"/>
              <a:t> </a:t>
            </a:r>
            <a:r>
              <a:rPr lang="sl-SI" sz="3000" dirty="0"/>
              <a:t>varno </a:t>
            </a:r>
            <a:r>
              <a:rPr lang="en-GB" sz="3000" dirty="0" err="1"/>
              <a:t>stavbo</a:t>
            </a:r>
            <a:r>
              <a:rPr lang="en-GB" sz="3000" b="0" dirty="0"/>
              <a:t>,</a:t>
            </a:r>
            <a:r>
              <a:rPr lang="en-GB" sz="3000" dirty="0"/>
              <a:t> </a:t>
            </a:r>
            <a:r>
              <a:rPr lang="en-GB" sz="3000" b="0" dirty="0"/>
              <a:t>v </a:t>
            </a:r>
            <a:r>
              <a:rPr lang="en-GB" sz="3000" b="0" dirty="0" err="1"/>
              <a:t>katero</a:t>
            </a:r>
            <a:r>
              <a:rPr lang="en-GB" sz="3000" b="0" dirty="0"/>
              <a:t> </a:t>
            </a:r>
            <a:r>
              <a:rPr lang="en-GB" sz="3000" b="0" dirty="0" err="1"/>
              <a:t>lahko</a:t>
            </a:r>
            <a:r>
              <a:rPr lang="en-GB" sz="3000" b="0" dirty="0"/>
              <a:t> </a:t>
            </a:r>
            <a:r>
              <a:rPr lang="en-GB" sz="3000" b="0" dirty="0" err="1"/>
              <a:t>vstopi</a:t>
            </a:r>
            <a:r>
              <a:rPr lang="sl-SI" sz="3000" b="0" dirty="0"/>
              <a:t>š</a:t>
            </a:r>
            <a:r>
              <a:rPr lang="en-GB" sz="3000" dirty="0"/>
              <a:t>. </a:t>
            </a:r>
            <a:br>
              <a:rPr lang="sl-SI" sz="3000" dirty="0"/>
            </a:br>
            <a:r>
              <a:rPr lang="en-GB" sz="3000" b="0" dirty="0" err="1"/>
              <a:t>Ljudi</a:t>
            </a:r>
            <a:r>
              <a:rPr lang="en-GB" sz="3000" b="0" dirty="0"/>
              <a:t> v </a:t>
            </a:r>
            <a:r>
              <a:rPr lang="en-GB" sz="3000" b="0" dirty="0" err="1"/>
              <a:t>njej</a:t>
            </a:r>
            <a:r>
              <a:rPr lang="en-GB" sz="3000" b="0" dirty="0"/>
              <a:t> </a:t>
            </a:r>
            <a:r>
              <a:rPr lang="en-GB" sz="3000" b="0" dirty="0" err="1"/>
              <a:t>prosi</a:t>
            </a:r>
            <a:r>
              <a:rPr lang="en-GB" sz="3000" b="0" dirty="0"/>
              <a:t> </a:t>
            </a:r>
            <a:r>
              <a:rPr lang="en-GB" sz="3000" b="0" dirty="0" err="1"/>
              <a:t>za</a:t>
            </a:r>
            <a:r>
              <a:rPr lang="en-GB" sz="3000" b="0" dirty="0"/>
              <a:t> </a:t>
            </a:r>
            <a:r>
              <a:rPr lang="en-GB" sz="3000" b="0" dirty="0" err="1"/>
              <a:t>pomoč</a:t>
            </a:r>
            <a:r>
              <a:rPr lang="en-GB" sz="3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0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55649" y="2441124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3359873" y="2441124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5964096" y="2441124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600" dirty="0"/>
            </a:br>
            <a:r>
              <a:rPr lang="sl-SI" sz="3600" dirty="0"/>
              <a:t>Kaj je lahko varna stavba?</a:t>
            </a:r>
            <a:endParaRPr lang="en-GB" sz="3600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1679673"/>
            <a:ext cx="7632699" cy="519050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sl-SI" altLang="en-US" dirty="0">
                <a:latin typeface="Twinkl" pitchFamily="2" charset="0"/>
              </a:rPr>
              <a:t>Trgovina</a:t>
            </a:r>
            <a:r>
              <a:rPr lang="en-US" altLang="en-US" dirty="0">
                <a:latin typeface="Twinkl" pitchFamily="2" charset="0"/>
              </a:rPr>
              <a:t>,</a:t>
            </a: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šola, zdravstveni dom, policijska postaja, gasilski dom ..</a:t>
            </a:r>
            <a:r>
              <a:rPr lang="en-US" altLang="en-US" dirty="0">
                <a:latin typeface="Twinkl" pitchFamily="2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55" y="2644232"/>
            <a:ext cx="2241689" cy="1696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25" y="2717035"/>
            <a:ext cx="2124211" cy="153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23" y="2846449"/>
            <a:ext cx="2068704" cy="14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with Corners Rounded 25"/>
          <p:cNvSpPr/>
          <p:nvPr/>
        </p:nvSpPr>
        <p:spPr>
          <a:xfrm flipH="1">
            <a:off x="546100" y="1192540"/>
            <a:ext cx="3397250" cy="1484670"/>
          </a:xfrm>
          <a:prstGeom prst="wedgeRoundRectCallout">
            <a:avLst>
              <a:gd name="adj1" fmla="val -55922"/>
              <a:gd name="adj2" fmla="val -2355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Nikoli ne odidi nikamor z neznancem.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46100" y="328254"/>
            <a:ext cx="8131173" cy="930276"/>
          </a:xfrm>
        </p:spPr>
        <p:txBody>
          <a:bodyPr/>
          <a:lstStyle/>
          <a:p>
            <a:r>
              <a:rPr lang="en-GB" sz="2400" dirty="0" err="1"/>
              <a:t>Zagotavljanje</a:t>
            </a:r>
            <a:r>
              <a:rPr lang="en-GB" sz="2400" dirty="0"/>
              <a:t> </a:t>
            </a:r>
            <a:r>
              <a:rPr lang="en-GB" sz="2400" dirty="0" err="1"/>
              <a:t>varnosti</a:t>
            </a:r>
            <a:r>
              <a:rPr lang="en-GB" sz="2400" dirty="0"/>
              <a:t> </a:t>
            </a:r>
            <a:r>
              <a:rPr lang="sl-SI" sz="2400" dirty="0"/>
              <a:t>pri</a:t>
            </a:r>
            <a:r>
              <a:rPr lang="en-GB" sz="2400" dirty="0"/>
              <a:t> </a:t>
            </a:r>
            <a:r>
              <a:rPr lang="sl-SI" sz="2400" dirty="0"/>
              <a:t>srečanju z </a:t>
            </a:r>
            <a:r>
              <a:rPr lang="en-GB" sz="2400" dirty="0" err="1"/>
              <a:t>neznance</a:t>
            </a:r>
            <a:r>
              <a:rPr lang="sl-SI" sz="2400" dirty="0"/>
              <a:t>m</a:t>
            </a:r>
            <a:endParaRPr lang="en-GB" sz="2400" dirty="0"/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4580535" y="1131581"/>
            <a:ext cx="3773756" cy="1236833"/>
          </a:xfrm>
          <a:prstGeom prst="wedgeRoundRectCallout">
            <a:avLst>
              <a:gd name="adj1" fmla="val -56232"/>
              <a:gd name="adj2" fmla="val -1907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Nikoli ne vstopi v avto neznanca.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Speech Bubble: Rectangle with Corners Rounded 25"/>
          <p:cNvSpPr/>
          <p:nvPr/>
        </p:nvSpPr>
        <p:spPr>
          <a:xfrm flipH="1">
            <a:off x="546100" y="2799161"/>
            <a:ext cx="3397250" cy="1484670"/>
          </a:xfrm>
          <a:prstGeom prst="wedgeRoundRectCallout">
            <a:avLst>
              <a:gd name="adj1" fmla="val -55922"/>
              <a:gd name="adj2" fmla="val -2355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Če ti neznanec nekaj ponudi (npr. darilo), glasno odvrni NE.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4"/>
          <p:cNvSpPr/>
          <p:nvPr/>
        </p:nvSpPr>
        <p:spPr>
          <a:xfrm>
            <a:off x="4505721" y="2498255"/>
            <a:ext cx="3981574" cy="1899178"/>
          </a:xfrm>
          <a:prstGeom prst="wedgeRoundRectCallout">
            <a:avLst>
              <a:gd name="adj1" fmla="val -57472"/>
              <a:gd name="adj2" fmla="val -1622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Če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sl-SI" sz="2400" b="1" dirty="0">
                <a:solidFill>
                  <a:schemeClr val="bg1"/>
                </a:solidFill>
              </a:rPr>
              <a:t>te kdo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prestraši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  <a:r>
              <a:rPr lang="en-GB" sz="2400" b="1" dirty="0" err="1">
                <a:solidFill>
                  <a:schemeClr val="bg1"/>
                </a:solidFill>
              </a:rPr>
              <a:t>pojdi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na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varnejši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kraj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i</a:t>
            </a:r>
            <a:r>
              <a:rPr lang="sl-SI" sz="2400" b="1" dirty="0">
                <a:solidFill>
                  <a:schemeClr val="bg1"/>
                </a:solidFill>
              </a:rPr>
              <a:t>n</a:t>
            </a:r>
            <a:r>
              <a:rPr lang="en-GB" sz="2400" b="1" dirty="0">
                <a:solidFill>
                  <a:schemeClr val="bg1"/>
                </a:solidFill>
              </a:rPr>
              <a:t> to </a:t>
            </a:r>
            <a:r>
              <a:rPr lang="en-GB" sz="2400" b="1" dirty="0" err="1">
                <a:solidFill>
                  <a:schemeClr val="bg1"/>
                </a:solidFill>
              </a:rPr>
              <a:t>povej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odraslemu</a:t>
            </a:r>
            <a:r>
              <a:rPr lang="en-GB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Speech Bubble: Rectangle with Corners Rounded 25"/>
          <p:cNvSpPr/>
          <p:nvPr/>
        </p:nvSpPr>
        <p:spPr>
          <a:xfrm flipH="1">
            <a:off x="609311" y="4499116"/>
            <a:ext cx="3397250" cy="1484670"/>
          </a:xfrm>
          <a:prstGeom prst="wedgeRoundRectCallout">
            <a:avLst>
              <a:gd name="adj1" fmla="val -55922"/>
              <a:gd name="adj2" fmla="val -2355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TECI !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</a:rPr>
              <a:t>KRIČI !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</a:rPr>
              <a:t>POVEJ !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Speech Bubble: Rectangle with Corners Rounded 4"/>
          <p:cNvSpPr/>
          <p:nvPr/>
        </p:nvSpPr>
        <p:spPr>
          <a:xfrm>
            <a:off x="4552553" y="4527274"/>
            <a:ext cx="4003074" cy="1819275"/>
          </a:xfrm>
          <a:prstGeom prst="wedgeRoundRectCallout">
            <a:avLst>
              <a:gd name="adj1" fmla="val -57472"/>
              <a:gd name="adj2" fmla="val -1622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bg1"/>
                </a:solidFill>
              </a:rPr>
              <a:t>Če te neznanec prosi, da nekaj ohraniš kot skrivnost, to povej odrasli osebi, ki ji zaupaš.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9" grpId="0" animBg="1"/>
      <p:bldP spid="11" grpId="0" animBg="1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D466-C3FA-41CB-82CB-2B2FD539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0" y="2434694"/>
            <a:ext cx="8220075" cy="994306"/>
          </a:xfrm>
        </p:spPr>
        <p:txBody>
          <a:bodyPr/>
          <a:lstStyle/>
          <a:p>
            <a:r>
              <a:rPr lang="sl-SI" sz="2000" b="0" dirty="0"/>
              <a:t> </a:t>
            </a:r>
            <a:r>
              <a:rPr lang="sl-SI" sz="2000" b="0" dirty="0">
                <a:hlinkClick r:id="rId2"/>
              </a:rPr>
              <a:t>https://www.youtube.com/watch?v=TBvZUz3ph9E</a:t>
            </a:r>
            <a:br>
              <a:rPr lang="sl-SI" dirty="0"/>
            </a:br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9F30C-D956-40DC-85ED-CB2D41755B93}"/>
              </a:ext>
            </a:extLst>
          </p:cNvPr>
          <p:cNvSpPr txBox="1"/>
          <p:nvPr/>
        </p:nvSpPr>
        <p:spPr>
          <a:xfrm>
            <a:off x="2277290" y="1527636"/>
            <a:ext cx="5673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/>
              <a:t>Oglej si kratek videoposnetek.  </a:t>
            </a:r>
          </a:p>
        </p:txBody>
      </p:sp>
    </p:spTree>
    <p:extLst>
      <p:ext uri="{BB962C8B-B14F-4D97-AF65-F5344CB8AC3E}">
        <p14:creationId xmlns:p14="http://schemas.microsoft.com/office/powerpoint/2010/main" val="116222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395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Twinkl</vt:lpstr>
      <vt:lpstr>Roboto</vt:lpstr>
      <vt:lpstr>Office Theme</vt:lpstr>
      <vt:lpstr>SREČANJE Z NEZNANCEM</vt:lpstr>
      <vt:lpstr> Kdo je neznanec? </vt:lpstr>
      <vt:lpstr>Če se izgubiš</vt:lpstr>
      <vt:lpstr> Na koga se lahko obrnem? </vt:lpstr>
      <vt:lpstr>Pomembni podatki, ki jih moraš NUJNO poznati: </vt:lpstr>
      <vt:lpstr> Če ne vidiš varnega neznanca, poišči varno stavbo, v katero lahko vstopiš.  Ljudi v njej prosi za pomoč.</vt:lpstr>
      <vt:lpstr> Kaj je lahko varna stavba?</vt:lpstr>
      <vt:lpstr>Zagotavljanje varnosti pri srečanju z neznancem</vt:lpstr>
      <vt:lpstr> https://www.youtube.com/watch?v=TBvZUz3ph9E </vt:lpstr>
      <vt:lpstr>Vaja:  Kaj moram storiti?</vt:lpstr>
      <vt:lpstr>To je lahko trik!</vt:lpstr>
      <vt:lpstr>Kaj moram storiti?</vt:lpstr>
      <vt:lpstr>To je lahko trik!</vt:lpstr>
      <vt:lpstr>Kaj smo se naučili?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Shermeen Ahmed</dc:creator>
  <cp:lastModifiedBy>Živa Sterniša</cp:lastModifiedBy>
  <cp:revision>100</cp:revision>
  <dcterms:created xsi:type="dcterms:W3CDTF">2017-06-26T12:46:39Z</dcterms:created>
  <dcterms:modified xsi:type="dcterms:W3CDTF">2025-01-08T12:55:55Z</dcterms:modified>
</cp:coreProperties>
</file>